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271" r:id="rId32"/>
    <p:sldId id="272" r:id="rId33"/>
    <p:sldId id="325" r:id="rId34"/>
    <p:sldId id="273" r:id="rId35"/>
    <p:sldId id="314" r:id="rId36"/>
    <p:sldId id="310" r:id="rId37"/>
    <p:sldId id="292" r:id="rId38"/>
    <p:sldId id="327" r:id="rId39"/>
    <p:sldId id="326" r:id="rId40"/>
    <p:sldId id="329" r:id="rId41"/>
    <p:sldId id="282" r:id="rId42"/>
    <p:sldId id="328" r:id="rId43"/>
    <p:sldId id="324" r:id="rId44"/>
    <p:sldId id="323" r:id="rId45"/>
    <p:sldId id="304" r:id="rId46"/>
    <p:sldId id="316" r:id="rId47"/>
    <p:sldId id="276" r:id="rId48"/>
    <p:sldId id="286" r:id="rId49"/>
    <p:sldId id="287" r:id="rId50"/>
    <p:sldId id="281" r:id="rId51"/>
    <p:sldId id="306" r:id="rId52"/>
    <p:sldId id="307" r:id="rId53"/>
    <p:sldId id="295" r:id="rId54"/>
    <p:sldId id="296" r:id="rId55"/>
    <p:sldId id="305" r:id="rId56"/>
    <p:sldId id="293" r:id="rId57"/>
    <p:sldId id="275" r:id="rId58"/>
    <p:sldId id="311" r:id="rId59"/>
    <p:sldId id="289" r:id="rId60"/>
    <p:sldId id="290" r:id="rId61"/>
    <p:sldId id="291" r:id="rId62"/>
    <p:sldId id="285" r:id="rId63"/>
    <p:sldId id="263" r:id="rId64"/>
  </p:sldIdLst>
  <p:sldSz cx="12192000" cy="6858000"/>
  <p:notesSz cx="6858000" cy="9144000"/>
  <p:embeddedFontLst>
    <p:embeddedFont>
      <p:font typeface="Andale Mono" panose="020B0509000000000004" pitchFamily="49" charset="0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entury Gothic" panose="020B0502020202020204" pitchFamily="34" charset="0"/>
      <p:regular r:id="rId72"/>
      <p:bold r:id="rId73"/>
      <p:italic r:id="rId74"/>
      <p:boldItalic r:id="rId75"/>
    </p:embeddedFont>
    <p:embeddedFont>
      <p:font typeface="Galano Grotesque Light" pitchFamily="2" charset="77"/>
      <p:regular r:id="rId76"/>
    </p:embeddedFont>
    <p:embeddedFont>
      <p:font typeface="Galano Grotesque Medium" pitchFamily="2" charset="77"/>
      <p:regular r:id="rId77"/>
    </p:embeddedFont>
    <p:embeddedFont>
      <p:font typeface="Montserrat Light" pitchFamily="2" charset="77"/>
      <p:regular r:id="rId78"/>
      <p: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271"/>
            <p14:sldId id="272"/>
            <p14:sldId id="325"/>
            <p14:sldId id="273"/>
            <p14:sldId id="314"/>
            <p14:sldId id="310"/>
            <p14:sldId id="292"/>
            <p14:sldId id="327"/>
            <p14:sldId id="326"/>
            <p14:sldId id="329"/>
            <p14:sldId id="282"/>
            <p14:sldId id="328"/>
            <p14:sldId id="324"/>
            <p14:sldId id="323"/>
            <p14:sldId id="304"/>
            <p14:sldId id="316"/>
            <p14:sldId id="276"/>
            <p14:sldId id="286"/>
            <p14:sldId id="287"/>
            <p14:sldId id="281"/>
            <p14:sldId id="306"/>
            <p14:sldId id="307"/>
            <p14:sldId id="295"/>
            <p14:sldId id="29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8" autoAdjust="0"/>
    <p:restoredTop sz="84513"/>
  </p:normalViewPr>
  <p:slideViewPr>
    <p:cSldViewPr snapToGrid="0">
      <p:cViewPr>
        <p:scale>
          <a:sx n="100" d="100"/>
          <a:sy n="100" d="100"/>
        </p:scale>
        <p:origin x="1328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6.fntdata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18/11/2019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18/11/2019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995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41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600" dirty="0">
                <a:solidFill>
                  <a:schemeClr val="bg2"/>
                </a:solidFill>
              </a:rPr>
              <a:t>(Julia)</a:t>
            </a:r>
          </a:p>
          <a:p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dirty="0" err="1">
                <a:solidFill>
                  <a:schemeClr val="bg2"/>
                </a:solidFill>
              </a:rPr>
              <a:t>Mergują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branche</a:t>
            </a:r>
            <a:r>
              <a:rPr lang="pl-PL" sz="1600" dirty="0">
                <a:solidFill>
                  <a:schemeClr val="bg2"/>
                </a:solidFill>
              </a:rPr>
              <a:t> do mastera. </a:t>
            </a:r>
            <a:r>
              <a:rPr lang="pl-PL" sz="1200" dirty="0">
                <a:solidFill>
                  <a:schemeClr val="lt1"/>
                </a:solidFill>
                <a:latin typeface="Andale Mono" panose="020B0509000000000004" pitchFamily="49" charset="0"/>
              </a:rPr>
              <a:t>Pokazujemy że w masterze są pliki wszystkich.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00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95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6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564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15EAA-488D-8748-99D5-B38E23CA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227" y="1885334"/>
            <a:ext cx="10813773" cy="2077797"/>
          </a:xfrm>
        </p:spPr>
        <p:txBody>
          <a:bodyPr/>
          <a:lstStyle/>
          <a:p>
            <a:r>
              <a:rPr lang="pl-PL" dirty="0"/>
              <a:t>Praca zespołowa z wykorzystaniem GITa</a:t>
            </a:r>
          </a:p>
        </p:txBody>
      </p:sp>
    </p:spTree>
    <p:extLst>
      <p:ext uri="{BB962C8B-B14F-4D97-AF65-F5344CB8AC3E}">
        <p14:creationId xmlns:p14="http://schemas.microsoft.com/office/powerpoint/2010/main" val="128767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24294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rgbClr val="4974B8"/>
                </a:solidFill>
              </a:rPr>
              <a:t>git clone &lt;</a:t>
            </a:r>
            <a:r>
              <a:rPr lang="pl-PL" sz="1800" b="1" dirty="0" err="1">
                <a:solidFill>
                  <a:srgbClr val="4974B8"/>
                </a:solidFill>
              </a:rPr>
              <a:t>url</a:t>
            </a:r>
            <a:r>
              <a:rPr lang="pl-PL" sz="1800" b="1" dirty="0">
                <a:solidFill>
                  <a:srgbClr val="4974B8"/>
                </a:solidFill>
              </a:rPr>
              <a:t>&gt; </a:t>
            </a:r>
            <a:r>
              <a:rPr lang="pl-PL" sz="1800" dirty="0"/>
              <a:t>- utworzenie lokalnego repozytorium i skopiowanie do niego danych z istniejącego repozytorium zdalnego.</a:t>
            </a:r>
          </a:p>
          <a:p>
            <a:pPr marL="0" indent="0">
              <a:buNone/>
            </a:pPr>
            <a:endParaRPr lang="pl-PL" sz="18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3FDF1-0802-E244-8050-7093D7F08A5D}"/>
              </a:ext>
            </a:extLst>
          </p:cNvPr>
          <p:cNvSpPr/>
          <p:nvPr/>
        </p:nvSpPr>
        <p:spPr>
          <a:xfrm>
            <a:off x="838199" y="3429000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dirty="0">
              <a:latin typeface="Andale Mono" panose="020B0509000000000004" pitchFamily="49" charset="0"/>
            </a:endParaRPr>
          </a:p>
          <a:p>
            <a:r>
              <a:rPr lang="pl-PL" dirty="0">
                <a:latin typeface="Andale Mono" panose="020B0509000000000004" pitchFamily="49" charset="0"/>
              </a:rPr>
              <a:t>$ git clone </a:t>
            </a:r>
            <a:r>
              <a:rPr lang="pl-PL" dirty="0" err="1">
                <a:latin typeface="Andale Mono" panose="020B0509000000000004" pitchFamily="49" charset="0"/>
              </a:rPr>
              <a:t>https</a:t>
            </a:r>
            <a:r>
              <a:rPr lang="pl-PL" dirty="0">
                <a:latin typeface="Andale Mono" panose="020B0509000000000004" pitchFamily="49" charset="0"/>
              </a:rPr>
              <a:t>://</a:t>
            </a:r>
            <a:r>
              <a:rPr lang="pl-PL" dirty="0" err="1">
                <a:latin typeface="Andale Mono" panose="020B0509000000000004" pitchFamily="49" charset="0"/>
              </a:rPr>
              <a:t>gitlab.com</a:t>
            </a:r>
            <a:r>
              <a:rPr lang="pl-PL" dirty="0">
                <a:latin typeface="Andale Mono" panose="020B0509000000000004" pitchFamily="49" charset="0"/>
              </a:rPr>
              <a:t>/</a:t>
            </a:r>
            <a:r>
              <a:rPr lang="pl-PL" dirty="0" err="1">
                <a:latin typeface="Andale Mono" panose="020B0509000000000004" pitchFamily="49" charset="0"/>
              </a:rPr>
              <a:t>ugclass</a:t>
            </a:r>
            <a:r>
              <a:rPr lang="pl-PL" dirty="0">
                <a:latin typeface="Andale Mono" panose="020B0509000000000004" pitchFamily="49" charset="0"/>
              </a:rPr>
              <a:t>/</a:t>
            </a:r>
            <a:r>
              <a:rPr lang="pl-PL" dirty="0" err="1">
                <a:latin typeface="Andale Mono" panose="020B0509000000000004" pitchFamily="49" charset="0"/>
              </a:rPr>
              <a:t>intro.git</a:t>
            </a:r>
            <a:endParaRPr lang="pl-PL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40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Clone zdalnego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Każdy tworzy swój plik z imieniem</a:t>
            </a:r>
          </a:p>
          <a:p>
            <a:pPr marL="457200" indent="-457200">
              <a:buAutoNum type="arabicPeriod"/>
            </a:pPr>
            <a:r>
              <a:rPr lang="pl-PL" sz="2000" dirty="0" err="1">
                <a:solidFill>
                  <a:schemeClr val="bg2"/>
                </a:solidFill>
              </a:rPr>
              <a:t>Add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 err="1">
                <a:solidFill>
                  <a:schemeClr val="bg2"/>
                </a:solidFill>
              </a:rPr>
              <a:t>Diff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478651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198" y="3935571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i="1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i="1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i="1" dirty="0">
                <a:sym typeface="Wingdings" pitchFamily="2" charset="2"/>
              </a:rPr>
              <a:t>Nazwa </a:t>
            </a: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i="1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i="1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i="1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i="1" dirty="0" err="1">
                <a:sym typeface="Wingdings" pitchFamily="2" charset="2"/>
              </a:rPr>
              <a:t>mergowaniu</a:t>
            </a:r>
            <a:r>
              <a:rPr lang="pl-PL" sz="1800" i="1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i="1" dirty="0">
                <a:sym typeface="Wingdings" pitchFamily="2" charset="2"/>
              </a:rPr>
              <a:t>– trzeci przodek aktualnie wybranego </a:t>
            </a:r>
            <a:r>
              <a:rPr lang="pl-PL" sz="1800" i="1" dirty="0" err="1">
                <a:sym typeface="Wingdings" pitchFamily="2" charset="2"/>
              </a:rPr>
              <a:t>snapshota</a:t>
            </a:r>
            <a:r>
              <a:rPr lang="pl-PL" sz="1800" i="1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8456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698713" y="1973636"/>
            <a:ext cx="9593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branch </a:t>
            </a:r>
            <a:r>
              <a:rPr lang="pl-PL" i="1" dirty="0"/>
              <a:t>feature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Przełącz się na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Dodaj miesiąc urodzenia do nazwy pliku i stwórz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Przełącz się na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master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Przeanalizuj logi snapshotów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4" y="3992267"/>
            <a:ext cx="10143639" cy="2229805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checkout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–b &lt;branch&gt; </a:t>
            </a:r>
            <a:r>
              <a:rPr lang="pl-PL" dirty="0">
                <a:solidFill>
                  <a:schemeClr val="bg2"/>
                </a:solidFill>
              </a:rPr>
              <a:t>- utworzenie i przełączenie się na nowego brancha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checkout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&lt;branch&gt; </a:t>
            </a:r>
            <a:r>
              <a:rPr lang="pl-PL" dirty="0">
                <a:solidFill>
                  <a:schemeClr val="bg2"/>
                </a:solidFill>
              </a:rPr>
              <a:t>- przełączenie się na istniejącego brancha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status </a:t>
            </a:r>
            <a:r>
              <a:rPr lang="pl-PL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add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&lt;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nazwa_pliku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 dodanie pliku/plików do staging area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commit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–m &lt;wiadomość&gt;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log –-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graph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--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oneline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wyświetlenie grafu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wysłanie wykonanych lokalnie zmian do zdalnego repozytorium.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B2B68-33B4-7845-B1A8-FDC79169F45E}"/>
              </a:ext>
            </a:extLst>
          </p:cNvPr>
          <p:cNvSpPr/>
          <p:nvPr/>
        </p:nvSpPr>
        <p:spPr>
          <a:xfrm>
            <a:off x="838199" y="3429000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dirty="0">
              <a:latin typeface="Andale Mono" panose="020B0509000000000004" pitchFamily="49" charset="0"/>
            </a:endParaRPr>
          </a:p>
          <a:p>
            <a:r>
              <a:rPr lang="pl-PL" dirty="0">
                <a:latin typeface="Andale Mono" panose="020B0509000000000004" pitchFamily="49" charset="0"/>
              </a:rPr>
              <a:t>$ git </a:t>
            </a:r>
            <a:r>
              <a:rPr lang="pl-PL" dirty="0" err="1">
                <a:latin typeface="Andale Mono" panose="020B0509000000000004" pitchFamily="49" charset="0"/>
              </a:rPr>
              <a:t>push</a:t>
            </a:r>
            <a:r>
              <a:rPr lang="pl-PL" dirty="0">
                <a:latin typeface="Andale Mono" panose="020B0509000000000004" pitchFamily="49" charset="0"/>
              </a:rPr>
              <a:t> </a:t>
            </a:r>
            <a:r>
              <a:rPr lang="pl-PL" dirty="0" err="1">
                <a:latin typeface="Andale Mono" panose="020B0509000000000004" pitchFamily="49" charset="0"/>
              </a:rPr>
              <a:t>origin</a:t>
            </a:r>
            <a:r>
              <a:rPr lang="pl-PL" dirty="0">
                <a:latin typeface="Andale Mono" panose="020B0509000000000004" pitchFamily="49" charset="0"/>
              </a:rPr>
              <a:t> master </a:t>
            </a:r>
          </a:p>
        </p:txBody>
      </p:sp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…</a:t>
            </a: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merge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03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Scal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/>
              <a:t>feature</a:t>
            </a:r>
            <a:r>
              <a:rPr lang="pl-PL" dirty="0">
                <a:solidFill>
                  <a:schemeClr val="bg2"/>
                </a:solidFill>
              </a:rPr>
              <a:t> z </a:t>
            </a:r>
            <a:r>
              <a:rPr lang="pl-PL" dirty="0" err="1">
                <a:solidFill>
                  <a:schemeClr val="bg2"/>
                </a:solidFill>
              </a:rPr>
              <a:t>branchem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/>
              <a:t>master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Porównaj zawartość 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r>
              <a:rPr lang="pl-PL" dirty="0">
                <a:solidFill>
                  <a:schemeClr val="bg2"/>
                </a:solidFill>
              </a:rPr>
              <a:t> na portalu </a:t>
            </a:r>
            <a:r>
              <a:rPr lang="pl-PL" dirty="0" err="1">
                <a:solidFill>
                  <a:schemeClr val="bg2"/>
                </a:solidFill>
              </a:rPr>
              <a:t>GitLab</a:t>
            </a:r>
            <a:r>
              <a:rPr lang="pl-PL" dirty="0">
                <a:solidFill>
                  <a:schemeClr val="bg2"/>
                </a:solidFill>
              </a:rPr>
              <a:t> oraz lokalnego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Wykonaj </a:t>
            </a:r>
            <a:r>
              <a:rPr lang="pl-PL" dirty="0" err="1">
                <a:solidFill>
                  <a:schemeClr val="bg2"/>
                </a:solidFill>
              </a:rPr>
              <a:t>push</a:t>
            </a:r>
            <a:r>
              <a:rPr lang="pl-PL" dirty="0">
                <a:solidFill>
                  <a:schemeClr val="bg2"/>
                </a:solidFill>
              </a:rPr>
              <a:t> do 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Porównaj zawartość 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r>
              <a:rPr lang="pl-PL" dirty="0">
                <a:solidFill>
                  <a:schemeClr val="bg2"/>
                </a:solidFill>
              </a:rPr>
              <a:t> na portalu </a:t>
            </a:r>
            <a:r>
              <a:rPr lang="pl-PL" dirty="0" err="1">
                <a:solidFill>
                  <a:schemeClr val="bg2"/>
                </a:solidFill>
              </a:rPr>
              <a:t>GitLab</a:t>
            </a:r>
            <a:r>
              <a:rPr lang="pl-PL" dirty="0">
                <a:solidFill>
                  <a:schemeClr val="bg2"/>
                </a:solidFill>
              </a:rPr>
              <a:t> oraz lokalnego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221642"/>
            <a:ext cx="10515600" cy="15052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830783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dirty="0">
              <a:latin typeface="Andale Mono" panose="020B0509000000000004" pitchFamily="49" charset="0"/>
            </a:endParaRPr>
          </a:p>
          <a:p>
            <a:r>
              <a:rPr lang="pl-PL" dirty="0">
                <a:latin typeface="Andale Mono" panose="020B0509000000000004" pitchFamily="49" charset="0"/>
              </a:rPr>
              <a:t>$ git </a:t>
            </a:r>
            <a:r>
              <a:rPr lang="pl-PL" dirty="0" err="1">
                <a:latin typeface="Andale Mono" panose="020B0509000000000004" pitchFamily="49" charset="0"/>
              </a:rPr>
              <a:t>fetch</a:t>
            </a:r>
            <a:r>
              <a:rPr lang="pl-PL" dirty="0">
                <a:latin typeface="Andale Mono" panose="020B0509000000000004" pitchFamily="49" charset="0"/>
              </a:rPr>
              <a:t> </a:t>
            </a:r>
            <a:r>
              <a:rPr lang="pl-PL" dirty="0" err="1">
                <a:latin typeface="Andale Mono" panose="020B0509000000000004" pitchFamily="49" charset="0"/>
              </a:rPr>
              <a:t>origin</a:t>
            </a:r>
            <a:endParaRPr lang="pl-PL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552110"/>
            <a:ext cx="10515600" cy="3706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Jest to wykonanie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i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w jednym poleceniu.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l-PL" sz="4900" dirty="0"/>
              <a:t>Pobranie i scalenie zmian ze zdalnego </a:t>
            </a:r>
            <a:r>
              <a:rPr lang="pl-PL" sz="4900" dirty="0" err="1"/>
              <a:t>repo</a:t>
            </a:r>
            <a:br>
              <a:rPr lang="pl-PL" dirty="0"/>
            </a:br>
            <a:r>
              <a:rPr lang="pl-PL" sz="3400" dirty="0"/>
              <a:t>polecenie</a:t>
            </a:r>
            <a:r>
              <a:rPr lang="pl-PL" sz="3400" dirty="0">
                <a:solidFill>
                  <a:schemeClr val="tx1"/>
                </a:solidFill>
              </a:rPr>
              <a:t>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git </a:t>
            </a:r>
            <a:r>
              <a:rPr lang="pl-PL" i="1" dirty="0" err="1"/>
              <a:t>mergetool</a:t>
            </a:r>
            <a:endParaRPr lang="pl-PL" i="1" dirty="0"/>
          </a:p>
          <a:p>
            <a:pPr marL="0" indent="0">
              <a:buNone/>
            </a:pPr>
            <a:r>
              <a:rPr lang="pl-PL" i="1" dirty="0"/>
              <a:t>git </a:t>
            </a:r>
            <a:r>
              <a:rPr lang="pl-PL" i="1" dirty="0" err="1"/>
              <a:t>blame</a:t>
            </a:r>
            <a:endParaRPr lang="pl-PL" i="1" dirty="0"/>
          </a:p>
          <a:p>
            <a:pPr marL="0" indent="0">
              <a:buNone/>
            </a:pPr>
            <a:r>
              <a:rPr lang="pl-PL" i="1" dirty="0"/>
              <a:t>git </a:t>
            </a:r>
            <a:r>
              <a:rPr lang="pl-PL" i="1" dirty="0" err="1"/>
              <a:t>amend</a:t>
            </a: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Konflikty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19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Edytuj istniejący plik „zadanie_8.txt”, (co mają zrobić z treścią? Np.. Utwórz rym dopisując ostatni wers)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</a:t>
            </a:r>
            <a:r>
              <a:rPr lang="pl-PL" sz="2000" dirty="0" err="1">
                <a:solidFill>
                  <a:schemeClr val="bg2"/>
                </a:solidFill>
              </a:rPr>
              <a:t>Commituj</a:t>
            </a:r>
            <a:r>
              <a:rPr lang="pl-PL" sz="2000" dirty="0">
                <a:solidFill>
                  <a:schemeClr val="bg2"/>
                </a:solidFill>
              </a:rPr>
              <a:t> zmiany do mastera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dirty="0">
                <a:solidFill>
                  <a:schemeClr val="bg2"/>
                </a:solidFill>
              </a:rPr>
              <a:t>4. Współpracując z resztą zespołu rozwiąż konflikty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CA38F-FBA2-D643-881D-E571072F9D3E}"/>
              </a:ext>
            </a:extLst>
          </p:cNvPr>
          <p:cNvSpPr txBox="1"/>
          <p:nvPr/>
        </p:nvSpPr>
        <p:spPr>
          <a:xfrm>
            <a:off x="764584" y="3992267"/>
            <a:ext cx="10143639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push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pl-PL" sz="2000" dirty="0" err="1">
                <a:solidFill>
                  <a:schemeClr val="bg2"/>
                </a:solidFill>
              </a:rPr>
              <a:t>graph</a:t>
            </a:r>
            <a:r>
              <a:rPr lang="pl-PL" sz="2000" dirty="0">
                <a:solidFill>
                  <a:schemeClr val="bg2"/>
                </a:solidFill>
              </a:rPr>
              <a:t> –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mergetool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458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27052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13417</TotalTime>
  <Words>3889</Words>
  <Application>Microsoft Macintosh PowerPoint</Application>
  <PresentationFormat>Widescreen</PresentationFormat>
  <Paragraphs>537</Paragraphs>
  <Slides>60</Slides>
  <Notes>49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Wingdings</vt:lpstr>
      <vt:lpstr>Galano Grotesque Medium</vt:lpstr>
      <vt:lpstr>Andale Mono</vt:lpstr>
      <vt:lpstr>Galano Grotesque Light</vt:lpstr>
      <vt:lpstr>Century Gothic</vt:lpstr>
      <vt:lpstr>Montserrat Light</vt:lpstr>
      <vt:lpstr>Calibri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Klonowanie zdalnego repozytorium polecenie: git clone</vt:lpstr>
      <vt:lpstr>Zadanie 5</vt:lpstr>
      <vt:lpstr>Praca z branchami</vt:lpstr>
      <vt:lpstr>Wskazywanie snapshota </vt:lpstr>
      <vt:lpstr>Zadanie 6</vt:lpstr>
      <vt:lpstr>Wysłanie zmian do repozytorium polecenie: git push</vt:lpstr>
      <vt:lpstr>Scalanie gałęzi do mastera polecenie: git merge</vt:lpstr>
      <vt:lpstr>Zadanie 7</vt:lpstr>
      <vt:lpstr>Pobranie zmian ze zdalnego repo polecenie: git fetch</vt:lpstr>
      <vt:lpstr>Pobranie i scalenie zmian ze zdalnego repo polecenie: git pull</vt:lpstr>
      <vt:lpstr>Konflikty</vt:lpstr>
      <vt:lpstr>Zadanie 8</vt:lpstr>
      <vt:lpstr>Podsumowanie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Usuwanie plików ze staging area polecenie: git reset</vt:lpstr>
      <vt:lpstr>Usuwanie plików z repozytorium polecenie: git rm</vt:lpstr>
      <vt:lpstr>Przenoszenie plików polecenie: git mv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Karol Pisarek</cp:lastModifiedBy>
  <cp:revision>208</cp:revision>
  <dcterms:created xsi:type="dcterms:W3CDTF">2019-11-06T13:29:35Z</dcterms:created>
  <dcterms:modified xsi:type="dcterms:W3CDTF">2019-11-19T14:08:07Z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